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2"/>
  </p:notesMasterIdLst>
  <p:sldIdLst>
    <p:sldId id="256" r:id="rId2"/>
    <p:sldId id="257" r:id="rId3"/>
    <p:sldId id="258" r:id="rId4"/>
    <p:sldId id="268" r:id="rId5"/>
    <p:sldId id="259" r:id="rId6"/>
    <p:sldId id="260" r:id="rId7"/>
    <p:sldId id="267" r:id="rId8"/>
    <p:sldId id="265" r:id="rId9"/>
    <p:sldId id="266"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6"/>
  </p:normalViewPr>
  <p:slideViewPr>
    <p:cSldViewPr snapToGrid="0">
      <p:cViewPr varScale="1">
        <p:scale>
          <a:sx n="107" d="100"/>
          <a:sy n="107" d="100"/>
        </p:scale>
        <p:origin x="496"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7AD3E-43D8-584D-BB0F-46B47728F34C}"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1DA93-DA2F-3A41-940A-1AB67CD34E34}" type="slidenum">
              <a:rPr lang="en-US" smtClean="0"/>
              <a:t>‹#›</a:t>
            </a:fld>
            <a:endParaRPr lang="en-US"/>
          </a:p>
        </p:txBody>
      </p:sp>
    </p:spTree>
    <p:extLst>
      <p:ext uri="{BB962C8B-B14F-4D97-AF65-F5344CB8AC3E}">
        <p14:creationId xmlns:p14="http://schemas.microsoft.com/office/powerpoint/2010/main" val="99831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1DA93-DA2F-3A41-940A-1AB67CD34E34}" type="slidenum">
              <a:rPr lang="en-US" smtClean="0"/>
              <a:t>2</a:t>
            </a:fld>
            <a:endParaRPr lang="en-US"/>
          </a:p>
        </p:txBody>
      </p:sp>
    </p:spTree>
    <p:extLst>
      <p:ext uri="{BB962C8B-B14F-4D97-AF65-F5344CB8AC3E}">
        <p14:creationId xmlns:p14="http://schemas.microsoft.com/office/powerpoint/2010/main" val="381190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F1DA93-DA2F-3A41-940A-1AB67CD34E34}" type="slidenum">
              <a:rPr lang="en-US" smtClean="0"/>
              <a:t>5</a:t>
            </a:fld>
            <a:endParaRPr lang="en-US"/>
          </a:p>
        </p:txBody>
      </p:sp>
    </p:spTree>
    <p:extLst>
      <p:ext uri="{BB962C8B-B14F-4D97-AF65-F5344CB8AC3E}">
        <p14:creationId xmlns:p14="http://schemas.microsoft.com/office/powerpoint/2010/main" val="297553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12/6/24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12/6/24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12/6/24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9.gif"/><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788A38-5F0C-4592-A0DC-5B634F43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813193-D35D-42A9-A6CA-6D04EFAA7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7537702"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EB510-3C0E-FD1C-9BB5-8ECC0E178DAF}"/>
              </a:ext>
            </a:extLst>
          </p:cNvPr>
          <p:cNvSpPr>
            <a:spLocks noGrp="1"/>
          </p:cNvSpPr>
          <p:nvPr>
            <p:ph type="ctrTitle"/>
          </p:nvPr>
        </p:nvSpPr>
        <p:spPr>
          <a:xfrm>
            <a:off x="361951" y="605642"/>
            <a:ext cx="6810374" cy="3371516"/>
          </a:xfrm>
          <a:solidFill>
            <a:schemeClr val="bg1">
              <a:lumMod val="95000"/>
            </a:schemeClr>
          </a:solidFill>
        </p:spPr>
        <p:txBody>
          <a:bodyPr>
            <a:normAutofit/>
          </a:bodyPr>
          <a:lstStyle/>
          <a:p>
            <a:r>
              <a:rPr lang="en-US" sz="2800" b="1" u="sng" dirty="0">
                <a:solidFill>
                  <a:srgbClr val="002060"/>
                </a:solidFill>
                <a:latin typeface="Times New Roman" panose="02020603050405020304" pitchFamily="18" charset="0"/>
                <a:cs typeface="Times New Roman" panose="02020603050405020304" pitchFamily="18" charset="0"/>
              </a:rPr>
              <a:t>UNIVERSITY OF NEW HAVEN</a:t>
            </a:r>
            <a:br>
              <a:rPr lang="en-US" sz="2800" b="1" u="sng" dirty="0">
                <a:latin typeface="Times New Roman" panose="02020603050405020304" pitchFamily="18" charset="0"/>
                <a:cs typeface="Times New Roman" panose="02020603050405020304" pitchFamily="18" charset="0"/>
              </a:rPr>
            </a:br>
            <a:br>
              <a:rPr lang="en-US" sz="2800" b="1" u="sng" dirty="0">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r>
              <a:rPr lang="en-US" sz="2700" b="1" dirty="0">
                <a:solidFill>
                  <a:schemeClr val="tx2">
                    <a:lumMod val="75000"/>
                  </a:schemeClr>
                </a:solidFill>
                <a:latin typeface="Times New Roman" panose="02020603050405020304" pitchFamily="18" charset="0"/>
                <a:cs typeface="Times New Roman" panose="02020603050405020304" pitchFamily="18" charset="0"/>
              </a:rPr>
              <a:t>Solving the Rubik’s CUBE:</a:t>
            </a:r>
            <a:br>
              <a:rPr lang="en-US" sz="2700" b="1" dirty="0">
                <a:solidFill>
                  <a:schemeClr val="tx2">
                    <a:lumMod val="75000"/>
                  </a:schemeClr>
                </a:solidFill>
                <a:latin typeface="Times New Roman" panose="02020603050405020304" pitchFamily="18" charset="0"/>
                <a:cs typeface="Times New Roman" panose="02020603050405020304" pitchFamily="18" charset="0"/>
              </a:rPr>
            </a:br>
            <a:br>
              <a:rPr lang="en-US" sz="2700" b="1" dirty="0">
                <a:solidFill>
                  <a:schemeClr val="tx2">
                    <a:lumMod val="75000"/>
                  </a:schemeClr>
                </a:solidFill>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Optimized Pathfinding and Search Algorithms</a:t>
            </a:r>
            <a:br>
              <a:rPr lang="en-US" sz="2700" b="1" dirty="0">
                <a:solidFill>
                  <a:schemeClr val="tx2">
                    <a:lumMod val="75000"/>
                  </a:schemeClr>
                </a:solidFill>
                <a:latin typeface="Times New Roman" panose="02020603050405020304" pitchFamily="18" charset="0"/>
                <a:cs typeface="Times New Roman" panose="02020603050405020304" pitchFamily="18" charset="0"/>
              </a:rPr>
            </a:br>
            <a:br>
              <a:rPr lang="en-US" sz="1300" dirty="0">
                <a:solidFill>
                  <a:schemeClr val="tx2">
                    <a:lumMod val="75000"/>
                  </a:schemeClr>
                </a:solidFill>
                <a:latin typeface="Times New Roman" panose="02020603050405020304" pitchFamily="18" charset="0"/>
                <a:cs typeface="Times New Roman" panose="02020603050405020304" pitchFamily="18" charset="0"/>
              </a:rPr>
            </a:br>
            <a:br>
              <a:rPr lang="en-US" sz="1300" dirty="0">
                <a:solidFill>
                  <a:schemeClr val="tx2">
                    <a:lumMod val="75000"/>
                  </a:schemeClr>
                </a:solidFill>
                <a:latin typeface="Times New Roman" panose="02020603050405020304" pitchFamily="18" charset="0"/>
                <a:cs typeface="Times New Roman" panose="02020603050405020304" pitchFamily="18" charset="0"/>
              </a:rPr>
            </a:b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8C03CD-6F90-1A87-FED0-9A6DBFBC2158}"/>
              </a:ext>
            </a:extLst>
          </p:cNvPr>
          <p:cNvSpPr>
            <a:spLocks noGrp="1"/>
          </p:cNvSpPr>
          <p:nvPr>
            <p:ph type="subTitle" idx="1"/>
          </p:nvPr>
        </p:nvSpPr>
        <p:spPr>
          <a:xfrm>
            <a:off x="804672" y="4607625"/>
            <a:ext cx="5928358" cy="1353787"/>
          </a:xfrm>
          <a:solidFill>
            <a:schemeClr val="bg1">
              <a:lumMod val="95000"/>
            </a:schemeClr>
          </a:solidFill>
          <a:ln w="19050">
            <a:solidFill>
              <a:schemeClr val="tx1"/>
            </a:solidFill>
          </a:ln>
        </p:spPr>
        <p:txBody>
          <a:bodyPr>
            <a:normAutofit/>
          </a:bodyPr>
          <a:lstStyle/>
          <a:p>
            <a:pPr algn="just"/>
            <a:r>
              <a:rPr lang="en-US" sz="1800" b="1" dirty="0">
                <a:solidFill>
                  <a:schemeClr val="tx2">
                    <a:lumMod val="75000"/>
                  </a:schemeClr>
                </a:solidFill>
                <a:latin typeface="Times New Roman" panose="02020603050405020304" pitchFamily="18" charset="0"/>
                <a:cs typeface="Times New Roman" panose="02020603050405020304" pitchFamily="18" charset="0"/>
              </a:rPr>
              <a:t>A Team Project By:-</a:t>
            </a:r>
          </a:p>
          <a:p>
            <a:pPr marL="457200" indent="-457200" algn="just">
              <a:buFont typeface="+mj-lt"/>
              <a:buAutoNum type="arabicPeriod"/>
            </a:pPr>
            <a:r>
              <a:rPr lang="en-US" sz="1800" b="1" dirty="0">
                <a:solidFill>
                  <a:schemeClr val="tx2">
                    <a:lumMod val="75000"/>
                  </a:schemeClr>
                </a:solidFill>
                <a:latin typeface="Times New Roman" panose="02020603050405020304" pitchFamily="18" charset="0"/>
                <a:cs typeface="Times New Roman" panose="02020603050405020304" pitchFamily="18" charset="0"/>
              </a:rPr>
              <a:t>Premsai Chowdary Konanki</a:t>
            </a:r>
          </a:p>
          <a:p>
            <a:pPr marL="457200" indent="-457200" algn="just">
              <a:buFont typeface="+mj-lt"/>
              <a:buAutoNum type="arabicPeriod"/>
            </a:pPr>
            <a:r>
              <a:rPr lang="en-US" sz="1800" b="1" dirty="0">
                <a:solidFill>
                  <a:schemeClr val="tx2">
                    <a:lumMod val="75000"/>
                  </a:schemeClr>
                </a:solidFill>
                <a:latin typeface="Times New Roman" panose="02020603050405020304" pitchFamily="18" charset="0"/>
                <a:cs typeface="Times New Roman" panose="02020603050405020304" pitchFamily="18" charset="0"/>
              </a:rPr>
              <a:t>Pavan Sai Chaparala</a:t>
            </a:r>
          </a:p>
          <a:p>
            <a:pPr marL="457200" indent="-457200" algn="just">
              <a:buFont typeface="+mj-lt"/>
              <a:buAutoNum type="arabicPeriod"/>
            </a:pPr>
            <a:endParaRPr lang="en-US" dirty="0">
              <a:solidFill>
                <a:schemeClr val="tx2">
                  <a:lumMod val="75000"/>
                </a:schemeClr>
              </a:solidFill>
            </a:endParaRPr>
          </a:p>
          <a:p>
            <a:endParaRPr lang="en-US" dirty="0">
              <a:solidFill>
                <a:schemeClr val="tx2">
                  <a:lumMod val="75000"/>
                </a:schemeClr>
              </a:solidFill>
            </a:endParaRPr>
          </a:p>
        </p:txBody>
      </p:sp>
      <p:pic>
        <p:nvPicPr>
          <p:cNvPr id="7" name="Picture 6" descr="A colorful cube with a black background&#10;&#10;Description automatically generated">
            <a:extLst>
              <a:ext uri="{FF2B5EF4-FFF2-40B4-BE49-F238E27FC236}">
                <a16:creationId xmlns:a16="http://schemas.microsoft.com/office/drawing/2014/main" id="{BE269B26-87BB-86D2-1F7C-3726B6AA2553}"/>
              </a:ext>
            </a:extLst>
          </p:cNvPr>
          <p:cNvPicPr>
            <a:picLocks noChangeAspect="1"/>
          </p:cNvPicPr>
          <p:nvPr/>
        </p:nvPicPr>
        <p:blipFill>
          <a:blip r:embed="rId2"/>
          <a:stretch>
            <a:fillRect/>
          </a:stretch>
        </p:blipFill>
        <p:spPr>
          <a:xfrm>
            <a:off x="7899653" y="498764"/>
            <a:ext cx="3666912" cy="3478394"/>
          </a:xfrm>
          <a:prstGeom prst="rect">
            <a:avLst/>
          </a:prstGeom>
          <a:effectLst>
            <a:reflection endPos="58000" dist="50800" dir="5400000" sy="-100000" algn="bl" rotWithShape="0"/>
          </a:effectLst>
        </p:spPr>
      </p:pic>
    </p:spTree>
    <p:extLst>
      <p:ext uri="{BB962C8B-B14F-4D97-AF65-F5344CB8AC3E}">
        <p14:creationId xmlns:p14="http://schemas.microsoft.com/office/powerpoint/2010/main" val="29346235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CE6D-BADF-932D-026C-625035D6894A}"/>
              </a:ext>
            </a:extLst>
          </p:cNvPr>
          <p:cNvSpPr>
            <a:spLocks noGrp="1"/>
          </p:cNvSpPr>
          <p:nvPr>
            <p:ph type="title"/>
          </p:nvPr>
        </p:nvSpPr>
        <p:spPr>
          <a:xfrm>
            <a:off x="627016" y="549056"/>
            <a:ext cx="11103429" cy="831272"/>
          </a:xfrm>
          <a:solidFill>
            <a:schemeClr val="bg2"/>
          </a:solidFill>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7E8975C-2D16-8196-9698-503CCE21E0C2}"/>
              </a:ext>
            </a:extLst>
          </p:cNvPr>
          <p:cNvSpPr>
            <a:spLocks noGrp="1"/>
          </p:cNvSpPr>
          <p:nvPr>
            <p:ph sz="half" idx="1"/>
          </p:nvPr>
        </p:nvSpPr>
        <p:spPr>
          <a:xfrm>
            <a:off x="627016" y="1793174"/>
            <a:ext cx="8634549" cy="4100134"/>
          </a:xfrm>
          <a:solidFill>
            <a:schemeClr val="accent2">
              <a:lumMod val="60000"/>
              <a:lumOff val="40000"/>
            </a:schemeClr>
          </a:solidFill>
          <a:ln>
            <a:solidFill>
              <a:schemeClr val="tx1"/>
            </a:solidFill>
          </a:ln>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Bivariate BFS optimizes search processes through a dual-front strategy, significantly reducing the   search space while maintaining an efficient balance between time and space complexity.</a:t>
            </a:r>
          </a:p>
          <a:p>
            <a:pPr marL="0" indent="0" algn="just">
              <a:buNone/>
            </a:pPr>
            <a:r>
              <a:rPr lang="en-US" dirty="0">
                <a:latin typeface="Times New Roman" panose="02020603050405020304" pitchFamily="18" charset="0"/>
                <a:cs typeface="Times New Roman" panose="02020603050405020304" pitchFamily="18" charset="0"/>
              </a:rPr>
              <a:t>2.  This method   is particularly well-suited for shortest-path problems, ensuring both computational efficiency and solution optimality.</a:t>
            </a:r>
          </a:p>
          <a:p>
            <a:pPr marL="0" indent="0" algn="just">
              <a:buNone/>
            </a:pPr>
            <a:r>
              <a:rPr lang="en-US" dirty="0">
                <a:latin typeface="Times New Roman" panose="02020603050405020304" pitchFamily="18" charset="0"/>
                <a:cs typeface="Times New Roman" panose="02020603050405020304" pitchFamily="18" charset="0"/>
              </a:rPr>
              <a:t>3. In the context of solving the Rubik's Cube, Bivariate BFS represents a groundbreaking  advancement, showcasing its capability to address complex, real-world challenges. </a:t>
            </a:r>
          </a:p>
          <a:p>
            <a:pPr marL="0" indent="0" algn="just">
              <a:buNone/>
            </a:pPr>
            <a:r>
              <a:rPr lang="en-US" dirty="0">
                <a:latin typeface="Times New Roman" panose="02020603050405020304" pitchFamily="18" charset="0"/>
                <a:cs typeface="Times New Roman" panose="02020603050405020304" pitchFamily="18" charset="0"/>
              </a:rPr>
              <a:t>4. Its potential extends beyond this specific application, offering impactful contributions to reinforcement learning and the broader domain of advanced algorithmic problem-solving.</a:t>
            </a:r>
          </a:p>
          <a:p>
            <a:endParaRPr lang="en-US" dirty="0"/>
          </a:p>
        </p:txBody>
      </p:sp>
      <p:pic>
        <p:nvPicPr>
          <p:cNvPr id="5" name="Content Placeholder 4" descr="A diagram of a diagram&#10;&#10;Description automatically generated with medium confidence">
            <a:extLst>
              <a:ext uri="{FF2B5EF4-FFF2-40B4-BE49-F238E27FC236}">
                <a16:creationId xmlns:a16="http://schemas.microsoft.com/office/drawing/2014/main" id="{A7F1ADE4-C923-484A-3E9A-6B601A9EC1F4}"/>
              </a:ext>
            </a:extLst>
          </p:cNvPr>
          <p:cNvPicPr>
            <a:picLocks noGrp="1" noChangeAspect="1"/>
          </p:cNvPicPr>
          <p:nvPr>
            <p:ph sz="half" idx="2"/>
          </p:nvPr>
        </p:nvPicPr>
        <p:blipFill>
          <a:blip r:embed="rId2"/>
          <a:srcRect l="49511"/>
          <a:stretch/>
        </p:blipFill>
        <p:spPr>
          <a:xfrm>
            <a:off x="9513111" y="2157129"/>
            <a:ext cx="2051873" cy="3372223"/>
          </a:xfrm>
          <a:prstGeom prst="rect">
            <a:avLst/>
          </a:prstGeom>
          <a:ln>
            <a:solidFill>
              <a:schemeClr val="tx1"/>
            </a:solidFill>
          </a:ln>
        </p:spPr>
      </p:pic>
    </p:spTree>
    <p:extLst>
      <p:ext uri="{BB962C8B-B14F-4D97-AF65-F5344CB8AC3E}">
        <p14:creationId xmlns:p14="http://schemas.microsoft.com/office/powerpoint/2010/main" val="14320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EF70-FC59-BE45-C439-74593726BB65}"/>
              </a:ext>
            </a:extLst>
          </p:cNvPr>
          <p:cNvSpPr>
            <a:spLocks noGrp="1"/>
          </p:cNvSpPr>
          <p:nvPr>
            <p:ph type="title"/>
          </p:nvPr>
        </p:nvSpPr>
        <p:spPr>
          <a:xfrm>
            <a:off x="783771" y="207818"/>
            <a:ext cx="10672354" cy="792307"/>
          </a:xfrm>
          <a:solidFill>
            <a:schemeClr val="bg2"/>
          </a:solidFill>
          <a:ln w="12700"/>
        </p:spPr>
        <p:txBody>
          <a:bodyPr>
            <a:normAutofit/>
          </a:bodyPr>
          <a:lstStyle/>
          <a:p>
            <a:r>
              <a:rPr lang="en-US" dirty="0">
                <a:ln w="3175">
                  <a:noFill/>
                </a:ln>
                <a:latin typeface="Times New Roman" panose="02020603050405020304" pitchFamily="18" charset="0"/>
                <a:cs typeface="Times New Roman" panose="02020603050405020304" pitchFamily="18" charset="0"/>
              </a:rPr>
              <a:t>PROJECT OBJECTIVE</a:t>
            </a:r>
          </a:p>
        </p:txBody>
      </p:sp>
      <p:sp>
        <p:nvSpPr>
          <p:cNvPr id="9" name="Content Placeholder 8">
            <a:extLst>
              <a:ext uri="{FF2B5EF4-FFF2-40B4-BE49-F238E27FC236}">
                <a16:creationId xmlns:a16="http://schemas.microsoft.com/office/drawing/2014/main" id="{35188BCB-156D-E34C-F4C6-28BF78BAF38B}"/>
              </a:ext>
            </a:extLst>
          </p:cNvPr>
          <p:cNvSpPr>
            <a:spLocks noGrp="1"/>
          </p:cNvSpPr>
          <p:nvPr>
            <p:ph idx="1"/>
          </p:nvPr>
        </p:nvSpPr>
        <p:spPr>
          <a:xfrm>
            <a:off x="783771" y="3252652"/>
            <a:ext cx="10672354" cy="3226526"/>
          </a:xfrm>
          <a:solidFill>
            <a:schemeClr val="accent2">
              <a:lumMod val="60000"/>
              <a:lumOff val="40000"/>
            </a:schemeClr>
          </a:solidFill>
          <a:ln>
            <a:solidFill>
              <a:schemeClr val="tx1"/>
            </a:solidFill>
          </a:ln>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1.The project's main objective is to resolve the Rubik's cube problem. This is achieved by measuring the quality of almost-finished cubes using an efficient reinforcing process and a pattern database.</a:t>
            </a:r>
          </a:p>
          <a:p>
            <a:pPr marL="0" indent="0" algn="just">
              <a:buNone/>
            </a:pPr>
            <a:r>
              <a:rPr lang="en-US" sz="2000" dirty="0">
                <a:latin typeface="Times New Roman" panose="02020603050405020304" pitchFamily="18" charset="0"/>
                <a:cs typeface="Times New Roman" panose="02020603050405020304" pitchFamily="18" charset="0"/>
              </a:rPr>
              <a:t>2.This project also tries to tackle the problem of the cube with n random motions applied to it and boosts its efficiency in solving the supplied Rubik's cube. </a:t>
            </a:r>
          </a:p>
          <a:p>
            <a:pPr marL="0" indent="0" algn="just">
              <a:buNone/>
            </a:pPr>
            <a:r>
              <a:rPr lang="en-US" sz="2000" dirty="0">
                <a:latin typeface="Times New Roman" panose="02020603050405020304" pitchFamily="18" charset="0"/>
                <a:cs typeface="Times New Roman" panose="02020603050405020304" pitchFamily="18" charset="0"/>
              </a:rPr>
              <a:t>3.The 2x2x2 cube is considerably easier to solve than the more common 3x3x3 cube.</a:t>
            </a:r>
          </a:p>
          <a:p>
            <a:pPr marL="0" indent="0" algn="just">
              <a:buNone/>
            </a:pPr>
            <a:r>
              <a:rPr lang="en-US" sz="2000" dirty="0">
                <a:latin typeface="Times New Roman" panose="02020603050405020304" pitchFamily="18" charset="0"/>
                <a:cs typeface="Times New Roman" panose="02020603050405020304" pitchFamily="18" charset="0"/>
              </a:rPr>
              <a:t>4. The project aims to integrate advanced algorithms to minimize the number of moves required to solve the cube, ensuring optimal performance and accuracy.</a:t>
            </a:r>
          </a:p>
          <a:p>
            <a:pPr marL="0" indent="0" algn="just">
              <a:buNone/>
            </a:pPr>
            <a:endParaRPr 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E6B1C56-07D9-C2B9-9777-4B238DC5A8CA}"/>
              </a:ext>
            </a:extLst>
          </p:cNvPr>
          <p:cNvPicPr>
            <a:picLocks noChangeAspect="1"/>
          </p:cNvPicPr>
          <p:nvPr/>
        </p:nvPicPr>
        <p:blipFill>
          <a:blip r:embed="rId3"/>
          <a:srcRect l="25272" r="28286"/>
          <a:stretch/>
        </p:blipFill>
        <p:spPr>
          <a:xfrm>
            <a:off x="8398442" y="1312037"/>
            <a:ext cx="2505692" cy="1805051"/>
          </a:xfrm>
          <a:prstGeom prst="rect">
            <a:avLst/>
          </a:prstGeom>
          <a:ln>
            <a:solidFill>
              <a:schemeClr val="tx1"/>
            </a:solidFill>
          </a:ln>
        </p:spPr>
      </p:pic>
      <p:pic>
        <p:nvPicPr>
          <p:cNvPr id="13" name="Picture 12">
            <a:extLst>
              <a:ext uri="{FF2B5EF4-FFF2-40B4-BE49-F238E27FC236}">
                <a16:creationId xmlns:a16="http://schemas.microsoft.com/office/drawing/2014/main" id="{397C084C-0FD5-7CD5-32FF-97B94E77A251}"/>
              </a:ext>
            </a:extLst>
          </p:cNvPr>
          <p:cNvPicPr>
            <a:picLocks noChangeAspect="1"/>
          </p:cNvPicPr>
          <p:nvPr/>
        </p:nvPicPr>
        <p:blipFill>
          <a:blip r:embed="rId4"/>
          <a:stretch>
            <a:fillRect/>
          </a:stretch>
        </p:blipFill>
        <p:spPr>
          <a:xfrm>
            <a:off x="1708878" y="1312037"/>
            <a:ext cx="2648198" cy="1805051"/>
          </a:xfrm>
          <a:prstGeom prst="rect">
            <a:avLst/>
          </a:prstGeom>
          <a:ln>
            <a:solidFill>
              <a:schemeClr val="tx1"/>
            </a:solidFill>
          </a:ln>
        </p:spPr>
      </p:pic>
      <p:pic>
        <p:nvPicPr>
          <p:cNvPr id="17" name="Picture 16" descr="A blue arrow pointing to a row of squares&#10;&#10;Description automatically generated">
            <a:extLst>
              <a:ext uri="{FF2B5EF4-FFF2-40B4-BE49-F238E27FC236}">
                <a16:creationId xmlns:a16="http://schemas.microsoft.com/office/drawing/2014/main" id="{C17D7017-7DC6-649F-6EDB-1994B84A7046}"/>
              </a:ext>
            </a:extLst>
          </p:cNvPr>
          <p:cNvPicPr>
            <a:picLocks noChangeAspect="1"/>
          </p:cNvPicPr>
          <p:nvPr/>
        </p:nvPicPr>
        <p:blipFill>
          <a:blip r:embed="rId5"/>
          <a:stretch>
            <a:fillRect/>
          </a:stretch>
        </p:blipFill>
        <p:spPr>
          <a:xfrm>
            <a:off x="5404236" y="1162586"/>
            <a:ext cx="1947046" cy="1625600"/>
          </a:xfrm>
          <a:prstGeom prst="rect">
            <a:avLst/>
          </a:prstGeom>
        </p:spPr>
      </p:pic>
    </p:spTree>
    <p:extLst>
      <p:ext uri="{BB962C8B-B14F-4D97-AF65-F5344CB8AC3E}">
        <p14:creationId xmlns:p14="http://schemas.microsoft.com/office/powerpoint/2010/main" val="1147209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04C9-5384-718D-9DBF-FD6ED8B0E3AE}"/>
              </a:ext>
            </a:extLst>
          </p:cNvPr>
          <p:cNvSpPr>
            <a:spLocks noGrp="1"/>
          </p:cNvSpPr>
          <p:nvPr>
            <p:ph type="title"/>
          </p:nvPr>
        </p:nvSpPr>
        <p:spPr>
          <a:xfrm>
            <a:off x="2057401" y="542925"/>
            <a:ext cx="9644062" cy="885825"/>
          </a:xfrm>
          <a:solidFill>
            <a:schemeClr val="bg2"/>
          </a:solidFill>
        </p:spPr>
        <p:txBody>
          <a:bodyPr/>
          <a:lstStyle/>
          <a:p>
            <a:r>
              <a:rPr lang="en-US" dirty="0">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B6169AD2-9168-741C-0772-A2500891DEF3}"/>
              </a:ext>
            </a:extLst>
          </p:cNvPr>
          <p:cNvSpPr>
            <a:spLocks noGrp="1"/>
          </p:cNvSpPr>
          <p:nvPr>
            <p:ph idx="1"/>
          </p:nvPr>
        </p:nvSpPr>
        <p:spPr>
          <a:xfrm>
            <a:off x="2057401" y="1671638"/>
            <a:ext cx="9644062" cy="4800600"/>
          </a:xfrm>
          <a:solidFill>
            <a:schemeClr val="accent2">
              <a:lumMod val="60000"/>
              <a:lumOff val="40000"/>
            </a:schemeClr>
          </a:solidFill>
          <a:ln>
            <a:solidFill>
              <a:schemeClr val="tx1"/>
            </a:solidFill>
          </a:ln>
        </p:spPr>
        <p:txBody>
          <a:bodyPr>
            <a:normAutofit/>
          </a:bodyPr>
          <a:lstStyle/>
          <a:p>
            <a:pPr algn="just"/>
            <a:r>
              <a:rPr lang="en-US" b="1" dirty="0">
                <a:latin typeface="Times New Roman" panose="02020603050405020304" pitchFamily="18" charset="0"/>
                <a:cs typeface="Times New Roman" panose="02020603050405020304" pitchFamily="18" charset="0"/>
              </a:rPr>
              <a:t>Breadth-First Search (BFS) </a:t>
            </a:r>
          </a:p>
          <a:p>
            <a:pPr marL="0" indent="0" algn="just">
              <a:buNone/>
            </a:pPr>
            <a:r>
              <a:rPr lang="en-US" b="1" dirty="0">
                <a:latin typeface="Times New Roman" panose="02020603050405020304" pitchFamily="18" charset="0"/>
                <a:cs typeface="Times New Roman" panose="02020603050405020304" pitchFamily="18" charset="0"/>
              </a:rPr>
              <a:t>    BFS i</a:t>
            </a:r>
            <a:r>
              <a:rPr lang="en-US" sz="1900" dirty="0">
                <a:latin typeface="Times New Roman" panose="02020603050405020304" pitchFamily="18" charset="0"/>
                <a:cs typeface="Times New Roman" panose="02020603050405020304" pitchFamily="18" charset="0"/>
              </a:rPr>
              <a:t>s a tree traversal algorithm that systematically explores all nodes at the current level before  moving to the next level. It ensures that the shortest path is found in an unweighted graph or problem space, such as solving a Rubik's Cube. This method uses a queue data structure to keep track of nodes yet to be explored.</a:t>
            </a:r>
          </a:p>
          <a:p>
            <a:r>
              <a:rPr lang="en-US" sz="1900" b="1" dirty="0">
                <a:latin typeface="Times New Roman" panose="02020603050405020304" pitchFamily="18" charset="0"/>
                <a:cs typeface="Times New Roman" panose="02020603050405020304" pitchFamily="18" charset="0"/>
              </a:rPr>
              <a:t>Bidirectional Breadth-First Search (Bidirectional BFS)</a:t>
            </a:r>
          </a:p>
          <a:p>
            <a:pPr marL="0" indent="0">
              <a:buNone/>
            </a:pPr>
            <a:r>
              <a:rPr lang="en-US" sz="1900" dirty="0">
                <a:latin typeface="Times New Roman" panose="02020603050405020304" pitchFamily="18" charset="0"/>
                <a:cs typeface="Times New Roman" panose="02020603050405020304" pitchFamily="18" charset="0"/>
              </a:rPr>
              <a:t>     Bidirectional BFS is an efficient graph search algorithm that starts the search from both the starting and ending points simultaneously. This approach significantly reduces the search space, making it faster to find the shortest path than BFS.</a:t>
            </a:r>
          </a:p>
          <a:p>
            <a:pPr marL="0" indent="0" algn="just">
              <a:buNone/>
            </a:pPr>
            <a:r>
              <a:rPr lang="en-US" sz="2000" b="1" dirty="0">
                <a:latin typeface="Times New Roman" panose="02020603050405020304" pitchFamily="18" charset="0"/>
                <a:cs typeface="Times New Roman" panose="02020603050405020304" pitchFamily="18" charset="0"/>
              </a:rPr>
              <a:t>Tools and Technologies:</a:t>
            </a:r>
          </a:p>
          <a:p>
            <a:pPr algn="just"/>
            <a:r>
              <a:rPr lang="en-US" sz="2000" b="1" dirty="0">
                <a:latin typeface="Times New Roman" panose="02020603050405020304" pitchFamily="18" charset="0"/>
                <a:cs typeface="Times New Roman" panose="02020603050405020304" pitchFamily="18" charset="0"/>
              </a:rPr>
              <a:t>Python</a:t>
            </a:r>
            <a:r>
              <a:rPr lang="en-US" sz="2000" dirty="0">
                <a:latin typeface="Times New Roman" panose="02020603050405020304" pitchFamily="18" charset="0"/>
                <a:cs typeface="Times New Roman" panose="02020603050405020304" pitchFamily="18" charset="0"/>
              </a:rPr>
              <a:t> is used to implement the BFS logic.</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5" name="Picture 4" descr="A cartoon character holding a telescope&#10;&#10;Description automatically generated">
            <a:extLst>
              <a:ext uri="{FF2B5EF4-FFF2-40B4-BE49-F238E27FC236}">
                <a16:creationId xmlns:a16="http://schemas.microsoft.com/office/drawing/2014/main" id="{CE78CBA2-2B36-2037-0115-8855B867A21C}"/>
              </a:ext>
            </a:extLst>
          </p:cNvPr>
          <p:cNvPicPr>
            <a:picLocks noChangeAspect="1"/>
          </p:cNvPicPr>
          <p:nvPr/>
        </p:nvPicPr>
        <p:blipFill>
          <a:blip r:embed="rId2"/>
          <a:srcRect l="10455" t="5470" r="9772" b="14496"/>
          <a:stretch/>
        </p:blipFill>
        <p:spPr>
          <a:xfrm>
            <a:off x="328613" y="1228724"/>
            <a:ext cx="1528762" cy="4614863"/>
          </a:xfrm>
          <a:prstGeom prst="rect">
            <a:avLst/>
          </a:prstGeom>
          <a:ln>
            <a:solidFill>
              <a:schemeClr val="tx1"/>
            </a:solidFill>
          </a:ln>
        </p:spPr>
      </p:pic>
      <p:pic>
        <p:nvPicPr>
          <p:cNvPr id="6" name="Picture 5">
            <a:extLst>
              <a:ext uri="{FF2B5EF4-FFF2-40B4-BE49-F238E27FC236}">
                <a16:creationId xmlns:a16="http://schemas.microsoft.com/office/drawing/2014/main" id="{175EBA25-7EB4-50FF-24DE-59E7639C94C7}"/>
              </a:ext>
            </a:extLst>
          </p:cNvPr>
          <p:cNvPicPr>
            <a:picLocks noChangeAspect="1"/>
          </p:cNvPicPr>
          <p:nvPr/>
        </p:nvPicPr>
        <p:blipFill>
          <a:blip r:embed="rId3">
            <a:alphaModFix/>
          </a:blip>
          <a:srcRect r="2063" b="12893"/>
          <a:stretch/>
        </p:blipFill>
        <p:spPr>
          <a:xfrm>
            <a:off x="7093130" y="4516186"/>
            <a:ext cx="4392677" cy="1688672"/>
          </a:xfrm>
          <a:prstGeom prst="rect">
            <a:avLst/>
          </a:prstGeom>
          <a:ln>
            <a:solidFill>
              <a:schemeClr val="tx1"/>
            </a:solidFill>
          </a:ln>
        </p:spPr>
      </p:pic>
    </p:spTree>
    <p:extLst>
      <p:ext uri="{BB962C8B-B14F-4D97-AF65-F5344CB8AC3E}">
        <p14:creationId xmlns:p14="http://schemas.microsoft.com/office/powerpoint/2010/main" val="105024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A8D2-9529-7271-38BC-85E4BFF3A416}"/>
              </a:ext>
            </a:extLst>
          </p:cNvPr>
          <p:cNvSpPr>
            <a:spLocks noGrp="1"/>
          </p:cNvSpPr>
          <p:nvPr>
            <p:ph type="title"/>
          </p:nvPr>
        </p:nvSpPr>
        <p:spPr>
          <a:xfrm>
            <a:off x="486887" y="658529"/>
            <a:ext cx="6507679" cy="940308"/>
          </a:xfrm>
          <a:solidFill>
            <a:schemeClr val="bg2"/>
          </a:solidFill>
        </p:spPr>
        <p:txBody>
          <a:bodyPr>
            <a:normAutofit/>
          </a:bodyPr>
          <a:lstStyle/>
          <a:p>
            <a:r>
              <a:rPr lang="en-US" dirty="0">
                <a:latin typeface="Times New Roman" panose="02020603050405020304" pitchFamily="18" charset="0"/>
                <a:cs typeface="Times New Roman" panose="02020603050405020304" pitchFamily="18" charset="0"/>
              </a:rPr>
              <a:t>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E00FBA-6C92-FB25-8826-58B090935177}"/>
                  </a:ext>
                </a:extLst>
              </p:cNvPr>
              <p:cNvSpPr>
                <a:spLocks noGrp="1"/>
              </p:cNvSpPr>
              <p:nvPr>
                <p:ph idx="1"/>
              </p:nvPr>
            </p:nvSpPr>
            <p:spPr>
              <a:xfrm>
                <a:off x="486887" y="1888177"/>
                <a:ext cx="6507679" cy="4013073"/>
              </a:xfrm>
              <a:solidFill>
                <a:schemeClr val="accent2">
                  <a:lumMod val="60000"/>
                  <a:lumOff val="40000"/>
                </a:schemeClr>
              </a:solidFill>
              <a:ln>
                <a:solidFill>
                  <a:schemeClr val="tx1"/>
                </a:solidFill>
              </a:ln>
            </p:spPr>
            <p:txBody>
              <a:bodyPr>
                <a:normAutofit/>
              </a:bodyPr>
              <a:lstStyle/>
              <a:p>
                <a:pPr>
                  <a:lnSpc>
                    <a:spcPct val="90000"/>
                  </a:lnSpc>
                </a:pPr>
                <a14:m>
                  <m:oMath xmlns:m="http://schemas.openxmlformats.org/officeDocument/2006/math">
                    <m:sSup>
                      <m:sSupPr>
                        <m:ctrlPr>
                          <a:rPr lang="en-US" sz="1700" b="1" i="1" smtClean="0">
                            <a:latin typeface="Cambria Math" panose="02040503050406030204" pitchFamily="18" charset="0"/>
                          </a:rPr>
                        </m:ctrlPr>
                      </m:sSupPr>
                      <m:e>
                        <m:r>
                          <a:rPr lang="en-US" sz="1700" b="1" i="1" smtClean="0">
                            <a:latin typeface="Cambria Math" panose="02040503050406030204" pitchFamily="18" charset="0"/>
                          </a:rPr>
                          <m:t>𝑨</m:t>
                        </m:r>
                      </m:e>
                      <m:sup>
                        <m:r>
                          <a:rPr lang="en-US" sz="1700" b="1" i="1" smtClean="0">
                            <a:latin typeface="Cambria Math" panose="02040503050406030204" pitchFamily="18" charset="0"/>
                          </a:rPr>
                          <m:t>∗</m:t>
                        </m:r>
                      </m:sup>
                    </m:sSup>
                  </m:oMath>
                </a14:m>
                <a:r>
                  <a:rPr lang="en-US" sz="1700" b="1" dirty="0">
                    <a:latin typeface="Times New Roman" panose="02020603050405020304" pitchFamily="18" charset="0"/>
                    <a:cs typeface="Times New Roman" panose="02020603050405020304" pitchFamily="18" charset="0"/>
                  </a:rPr>
                  <a:t> Algorithm</a:t>
                </a:r>
              </a:p>
              <a:p>
                <a:pPr marL="0" indent="0">
                  <a:lnSpc>
                    <a:spcPct val="90000"/>
                  </a:lnSpc>
                  <a:buNone/>
                </a:pPr>
                <a:endParaRPr lang="en-US" sz="1700" b="1" dirty="0">
                  <a:latin typeface="Times New Roman" panose="02020603050405020304" pitchFamily="18" charset="0"/>
                  <a:cs typeface="Times New Roman" panose="02020603050405020304" pitchFamily="18" charset="0"/>
                </a:endParaRPr>
              </a:p>
              <a:p>
                <a:pPr algn="just">
                  <a:lnSpc>
                    <a:spcPct val="90000"/>
                  </a:lnSpc>
                </a:pPr>
                <a:r>
                  <a:rPr lang="en-US" sz="1700" dirty="0">
                    <a:latin typeface="Times New Roman" panose="02020603050405020304" pitchFamily="18" charset="0"/>
                    <a:cs typeface="Times New Roman" panose="02020603050405020304" pitchFamily="18" charset="0"/>
                  </a:rPr>
                  <a:t>The 2x2x2 Rubik's Cube can be solved optimally by using the A algorithm*. To rank the exploration of promising routes, it combines a heuristic estimate </a:t>
                </a:r>
                <a:r>
                  <a:rPr lang="en-US" sz="1700" b="1" dirty="0">
                    <a:latin typeface="Times New Roman" panose="02020603050405020304" pitchFamily="18" charset="0"/>
                    <a:cs typeface="Times New Roman" panose="02020603050405020304" pitchFamily="18" charset="0"/>
                  </a:rPr>
                  <a:t>(h(n)), </a:t>
                </a:r>
                <a:r>
                  <a:rPr lang="en-US" sz="1700" dirty="0">
                    <a:latin typeface="Times New Roman" panose="02020603050405020304" pitchFamily="18" charset="0"/>
                    <a:cs typeface="Times New Roman" panose="02020603050405020304" pitchFamily="18" charset="0"/>
                  </a:rPr>
                  <a:t>like the Manhattan Distance, with the real cost to reach a state </a:t>
                </a:r>
                <a:r>
                  <a:rPr lang="en-US" sz="1700" b="1" dirty="0">
                    <a:latin typeface="Times New Roman" panose="02020603050405020304" pitchFamily="18" charset="0"/>
                    <a:cs typeface="Times New Roman" panose="02020603050405020304" pitchFamily="18" charset="0"/>
                  </a:rPr>
                  <a:t>(g(n)). </a:t>
                </a:r>
              </a:p>
              <a:p>
                <a:pPr marL="0" indent="0" algn="just">
                  <a:lnSpc>
                    <a:spcPct val="90000"/>
                  </a:lnSpc>
                  <a:buNone/>
                </a:pPr>
                <a:endParaRPr lang="en-US" sz="1700" b="1" dirty="0">
                  <a:latin typeface="Times New Roman" panose="02020603050405020304" pitchFamily="18" charset="0"/>
                  <a:cs typeface="Times New Roman" panose="02020603050405020304" pitchFamily="18" charset="0"/>
                </a:endParaRPr>
              </a:p>
              <a:p>
                <a:pPr algn="just">
                  <a:lnSpc>
                    <a:spcPct val="90000"/>
                  </a:lnSpc>
                </a:pPr>
                <a:r>
                  <a:rPr lang="en-US" sz="1700" dirty="0">
                    <a:latin typeface="Times New Roman" panose="02020603050405020304" pitchFamily="18" charset="0"/>
                    <a:cs typeface="Times New Roman" panose="02020603050405020304" pitchFamily="18" charset="0"/>
                  </a:rPr>
                  <a:t> To determine the shortest solution, the algorithm assesses potential moves and determines the overall cost </a:t>
                </a:r>
                <a:r>
                  <a:rPr lang="en-US" sz="1700" b="1" dirty="0">
                    <a:latin typeface="Times New Roman" panose="02020603050405020304" pitchFamily="18" charset="0"/>
                    <a:cs typeface="Times New Roman" panose="02020603050405020304" pitchFamily="18" charset="0"/>
                  </a:rPr>
                  <a:t>(f(n) = g(n) + h(n)). </a:t>
                </a:r>
                <a:r>
                  <a:rPr lang="en-US" sz="1700" dirty="0">
                    <a:latin typeface="Times New Roman" panose="02020603050405020304" pitchFamily="18" charset="0"/>
                    <a:cs typeface="Times New Roman" panose="02020603050405020304" pitchFamily="18" charset="0"/>
                  </a:rPr>
                  <a:t>It uses an acceptable heuristic to guarantee the best possible answer. A* minimizes the number of moves needed to solve the Rubik's Cube efficiently.</a:t>
                </a:r>
              </a:p>
            </p:txBody>
          </p:sp>
        </mc:Choice>
        <mc:Fallback xmlns="">
          <p:sp>
            <p:nvSpPr>
              <p:cNvPr id="3" name="Content Placeholder 2">
                <a:extLst>
                  <a:ext uri="{FF2B5EF4-FFF2-40B4-BE49-F238E27FC236}">
                    <a16:creationId xmlns:a16="http://schemas.microsoft.com/office/drawing/2014/main" id="{08E00FBA-6C92-FB25-8826-58B090935177}"/>
                  </a:ext>
                </a:extLst>
              </p:cNvPr>
              <p:cNvSpPr>
                <a:spLocks noGrp="1" noRot="1" noChangeAspect="1" noMove="1" noResize="1" noEditPoints="1" noAdjustHandles="1" noChangeArrowheads="1" noChangeShapeType="1" noTextEdit="1"/>
              </p:cNvSpPr>
              <p:nvPr>
                <p:ph idx="1"/>
              </p:nvPr>
            </p:nvSpPr>
            <p:spPr>
              <a:xfrm>
                <a:off x="486887" y="1888177"/>
                <a:ext cx="6507679" cy="4013073"/>
              </a:xfrm>
              <a:blipFill>
                <a:blip r:embed="rId2"/>
                <a:stretch>
                  <a:fillRect l="-194" t="-1258" r="-388"/>
                </a:stretch>
              </a:blipFill>
              <a:ln>
                <a:solidFill>
                  <a:schemeClr val="tx1"/>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algorithm&#10;&#10;Description automatically generated">
            <a:extLst>
              <a:ext uri="{FF2B5EF4-FFF2-40B4-BE49-F238E27FC236}">
                <a16:creationId xmlns:a16="http://schemas.microsoft.com/office/drawing/2014/main" id="{25C10F0E-0C1C-206F-3FD1-391D732AF3FC}"/>
              </a:ext>
            </a:extLst>
          </p:cNvPr>
          <p:cNvPicPr>
            <a:picLocks noChangeAspect="1"/>
          </p:cNvPicPr>
          <p:nvPr/>
        </p:nvPicPr>
        <p:blipFill>
          <a:blip r:embed="rId3"/>
          <a:stretch>
            <a:fillRect/>
          </a:stretch>
        </p:blipFill>
        <p:spPr>
          <a:xfrm>
            <a:off x="7386706" y="964692"/>
            <a:ext cx="3986784" cy="4928616"/>
          </a:xfrm>
          <a:prstGeom prst="rect">
            <a:avLst/>
          </a:prstGeom>
          <a:ln w="12700">
            <a:solidFill>
              <a:schemeClr val="tx1"/>
            </a:solidFill>
          </a:ln>
        </p:spPr>
      </p:pic>
    </p:spTree>
    <p:extLst>
      <p:ext uri="{BB962C8B-B14F-4D97-AF65-F5344CB8AC3E}">
        <p14:creationId xmlns:p14="http://schemas.microsoft.com/office/powerpoint/2010/main" val="99582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07A3-1039-9FEA-5F7A-24747ACC69AC}"/>
              </a:ext>
            </a:extLst>
          </p:cNvPr>
          <p:cNvSpPr>
            <a:spLocks noGrp="1"/>
          </p:cNvSpPr>
          <p:nvPr>
            <p:ph type="title"/>
          </p:nvPr>
        </p:nvSpPr>
        <p:spPr>
          <a:xfrm>
            <a:off x="614364" y="171450"/>
            <a:ext cx="10915650" cy="713861"/>
          </a:xfrm>
          <a:solidFill>
            <a:schemeClr val="bg2"/>
          </a:solidFill>
        </p:spPr>
        <p:txBody>
          <a:bodyPr>
            <a:normAutofit fontScale="90000"/>
          </a:bodyPr>
          <a:lstStyle/>
          <a:p>
            <a:r>
              <a:rPr lang="en-US" dirty="0">
                <a:latin typeface="Times New Roman" panose="02020603050405020304" pitchFamily="18" charset="0"/>
                <a:cs typeface="Times New Roman" panose="02020603050405020304" pitchFamily="18" charset="0"/>
              </a:rPr>
              <a:t>Deliverables</a:t>
            </a:r>
          </a:p>
        </p:txBody>
      </p:sp>
      <p:sp>
        <p:nvSpPr>
          <p:cNvPr id="3" name="Content Placeholder 2">
            <a:extLst>
              <a:ext uri="{FF2B5EF4-FFF2-40B4-BE49-F238E27FC236}">
                <a16:creationId xmlns:a16="http://schemas.microsoft.com/office/drawing/2014/main" id="{88BFAE0E-E605-7AA0-E35B-00CC7A54099F}"/>
              </a:ext>
            </a:extLst>
          </p:cNvPr>
          <p:cNvSpPr>
            <a:spLocks noGrp="1"/>
          </p:cNvSpPr>
          <p:nvPr>
            <p:ph idx="1"/>
          </p:nvPr>
        </p:nvSpPr>
        <p:spPr>
          <a:xfrm>
            <a:off x="614363" y="1071564"/>
            <a:ext cx="10915651" cy="5531117"/>
          </a:xfrm>
          <a:solidFill>
            <a:schemeClr val="accent2">
              <a:lumMod val="60000"/>
              <a:lumOff val="40000"/>
            </a:schemeClr>
          </a:solidFill>
          <a:ln>
            <a:solidFill>
              <a:schemeClr val="tx1"/>
            </a:solidFill>
          </a:ln>
        </p:spPr>
        <p:txBody>
          <a:bodyPr>
            <a:normAutofit/>
          </a:bodyPr>
          <a:lstStyle/>
          <a:p>
            <a:pPr marL="0" indent="0">
              <a:buNone/>
            </a:pPr>
            <a:r>
              <a:rPr lang="en-US" dirty="0"/>
              <a:t> </a:t>
            </a:r>
            <a:r>
              <a:rPr lang="en-US" b="1" dirty="0"/>
              <a:t>1.</a:t>
            </a:r>
            <a:r>
              <a:rPr lang="en-US" sz="2000" b="1" dirty="0">
                <a:latin typeface="Times New Roman" panose="02020603050405020304" pitchFamily="18" charset="0"/>
                <a:cs typeface="Times New Roman" panose="02020603050405020304" pitchFamily="18" charset="0"/>
              </a:rPr>
              <a:t>A Project Proposal                                                                               2. Project Code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3.A video demonstration                                                                          4. Review(in a report)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855436A0-0B87-A5F6-7744-1133F49F16E2}"/>
              </a:ext>
            </a:extLst>
          </p:cNvPr>
          <p:cNvPicPr>
            <a:picLocks noChangeAspect="1"/>
          </p:cNvPicPr>
          <p:nvPr/>
        </p:nvPicPr>
        <p:blipFill>
          <a:blip r:embed="rId3"/>
          <a:srcRect r="48091"/>
          <a:stretch/>
        </p:blipFill>
        <p:spPr>
          <a:xfrm>
            <a:off x="851066" y="1484787"/>
            <a:ext cx="4178194" cy="1944213"/>
          </a:xfrm>
          <a:prstGeom prst="rect">
            <a:avLst/>
          </a:prstGeom>
          <a:ln>
            <a:solidFill>
              <a:schemeClr val="tx1"/>
            </a:solidFill>
          </a:ln>
        </p:spPr>
      </p:pic>
      <p:pic>
        <p:nvPicPr>
          <p:cNvPr id="7" name="Picture 6" descr="A blue and yellow logo&#10;&#10;Description automatically generated">
            <a:extLst>
              <a:ext uri="{FF2B5EF4-FFF2-40B4-BE49-F238E27FC236}">
                <a16:creationId xmlns:a16="http://schemas.microsoft.com/office/drawing/2014/main" id="{FB353E96-941B-1489-C4A2-FA96FCE68DB1}"/>
              </a:ext>
            </a:extLst>
          </p:cNvPr>
          <p:cNvPicPr>
            <a:picLocks noChangeAspect="1"/>
          </p:cNvPicPr>
          <p:nvPr/>
        </p:nvPicPr>
        <p:blipFill>
          <a:blip r:embed="rId4"/>
          <a:stretch>
            <a:fillRect/>
          </a:stretch>
        </p:blipFill>
        <p:spPr>
          <a:xfrm>
            <a:off x="7159421" y="1484787"/>
            <a:ext cx="4076902" cy="2045982"/>
          </a:xfrm>
          <a:prstGeom prst="rect">
            <a:avLst/>
          </a:prstGeom>
          <a:ln>
            <a:solidFill>
              <a:schemeClr val="tx1"/>
            </a:solidFill>
          </a:ln>
        </p:spPr>
      </p:pic>
      <p:pic>
        <p:nvPicPr>
          <p:cNvPr id="9" name="Picture 8" descr="A screenshot of a video chat&#10;&#10;Description automatically generated">
            <a:extLst>
              <a:ext uri="{FF2B5EF4-FFF2-40B4-BE49-F238E27FC236}">
                <a16:creationId xmlns:a16="http://schemas.microsoft.com/office/drawing/2014/main" id="{EF993E38-672C-4907-23A7-70C7228A8F31}"/>
              </a:ext>
            </a:extLst>
          </p:cNvPr>
          <p:cNvPicPr>
            <a:picLocks noChangeAspect="1"/>
          </p:cNvPicPr>
          <p:nvPr/>
        </p:nvPicPr>
        <p:blipFill>
          <a:blip r:embed="rId5"/>
          <a:srcRect b="2005"/>
          <a:stretch/>
        </p:blipFill>
        <p:spPr>
          <a:xfrm>
            <a:off x="851066" y="4084438"/>
            <a:ext cx="4119925" cy="2136029"/>
          </a:xfrm>
          <a:prstGeom prst="rect">
            <a:avLst/>
          </a:prstGeom>
          <a:ln>
            <a:solidFill>
              <a:schemeClr val="tx1"/>
            </a:solidFill>
          </a:ln>
        </p:spPr>
      </p:pic>
      <p:pic>
        <p:nvPicPr>
          <p:cNvPr id="13" name="Picture 12" descr="A computer with a blue screen&#10;&#10;Description automatically generated">
            <a:extLst>
              <a:ext uri="{FF2B5EF4-FFF2-40B4-BE49-F238E27FC236}">
                <a16:creationId xmlns:a16="http://schemas.microsoft.com/office/drawing/2014/main" id="{69DA66FF-54FB-03DF-2D3F-C17B01401584}"/>
              </a:ext>
            </a:extLst>
          </p:cNvPr>
          <p:cNvPicPr>
            <a:picLocks noChangeAspect="1"/>
          </p:cNvPicPr>
          <p:nvPr/>
        </p:nvPicPr>
        <p:blipFill>
          <a:blip r:embed="rId6"/>
          <a:stretch>
            <a:fillRect/>
          </a:stretch>
        </p:blipFill>
        <p:spPr>
          <a:xfrm>
            <a:off x="7283413" y="4157893"/>
            <a:ext cx="3985740" cy="2136029"/>
          </a:xfrm>
          <a:prstGeom prst="rect">
            <a:avLst/>
          </a:prstGeom>
          <a:ln>
            <a:solidFill>
              <a:schemeClr val="tx1"/>
            </a:solidFill>
          </a:ln>
        </p:spPr>
      </p:pic>
      <p:pic>
        <p:nvPicPr>
          <p:cNvPr id="15" name="Picture 14" descr="A white arrow pointing to the right&#10;&#10;Description automatically generated">
            <a:extLst>
              <a:ext uri="{FF2B5EF4-FFF2-40B4-BE49-F238E27FC236}">
                <a16:creationId xmlns:a16="http://schemas.microsoft.com/office/drawing/2014/main" id="{234B3F3A-3C5F-41EE-31C6-CC3928726064}"/>
              </a:ext>
            </a:extLst>
          </p:cNvPr>
          <p:cNvPicPr>
            <a:picLocks noChangeAspect="1"/>
          </p:cNvPicPr>
          <p:nvPr/>
        </p:nvPicPr>
        <p:blipFill>
          <a:blip r:embed="rId7"/>
          <a:stretch>
            <a:fillRect/>
          </a:stretch>
        </p:blipFill>
        <p:spPr>
          <a:xfrm>
            <a:off x="5118265" y="1603686"/>
            <a:ext cx="1888177" cy="1403474"/>
          </a:xfrm>
          <a:prstGeom prst="rect">
            <a:avLst/>
          </a:prstGeom>
        </p:spPr>
      </p:pic>
      <p:pic>
        <p:nvPicPr>
          <p:cNvPr id="20" name="Picture 19" descr="A white arrow pointing to the right&#10;&#10;Description automatically generated">
            <a:extLst>
              <a:ext uri="{FF2B5EF4-FFF2-40B4-BE49-F238E27FC236}">
                <a16:creationId xmlns:a16="http://schemas.microsoft.com/office/drawing/2014/main" id="{18B4CB3C-5998-9281-65B7-3CEBC2D9ABF6}"/>
              </a:ext>
            </a:extLst>
          </p:cNvPr>
          <p:cNvPicPr>
            <a:picLocks noChangeAspect="1"/>
          </p:cNvPicPr>
          <p:nvPr/>
        </p:nvPicPr>
        <p:blipFill>
          <a:blip r:embed="rId7"/>
          <a:stretch>
            <a:fillRect/>
          </a:stretch>
        </p:blipFill>
        <p:spPr>
          <a:xfrm>
            <a:off x="5029260" y="4640256"/>
            <a:ext cx="2152198" cy="1403474"/>
          </a:xfrm>
          <a:prstGeom prst="rect">
            <a:avLst/>
          </a:prstGeom>
        </p:spPr>
      </p:pic>
      <p:pic>
        <p:nvPicPr>
          <p:cNvPr id="23" name="Picture 22">
            <a:extLst>
              <a:ext uri="{FF2B5EF4-FFF2-40B4-BE49-F238E27FC236}">
                <a16:creationId xmlns:a16="http://schemas.microsoft.com/office/drawing/2014/main" id="{AC10A3EC-898F-792F-1D46-168528F84343}"/>
              </a:ext>
            </a:extLst>
          </p:cNvPr>
          <p:cNvPicPr>
            <a:picLocks noChangeAspect="1"/>
          </p:cNvPicPr>
          <p:nvPr/>
        </p:nvPicPr>
        <p:blipFill>
          <a:blip r:embed="rId8"/>
          <a:srcRect l="25272" r="28286"/>
          <a:stretch/>
        </p:blipFill>
        <p:spPr>
          <a:xfrm>
            <a:off x="1023920" y="1629900"/>
            <a:ext cx="962043" cy="427500"/>
          </a:xfrm>
          <a:prstGeom prst="rect">
            <a:avLst/>
          </a:prstGeom>
        </p:spPr>
      </p:pic>
      <p:sp>
        <p:nvSpPr>
          <p:cNvPr id="4" name="Right Arrow 3">
            <a:extLst>
              <a:ext uri="{FF2B5EF4-FFF2-40B4-BE49-F238E27FC236}">
                <a16:creationId xmlns:a16="http://schemas.microsoft.com/office/drawing/2014/main" id="{7AA1AEB4-4485-0766-BDEB-0E13C65F1FF8}"/>
              </a:ext>
            </a:extLst>
          </p:cNvPr>
          <p:cNvSpPr/>
          <p:nvPr/>
        </p:nvSpPr>
        <p:spPr>
          <a:xfrm rot="8820620">
            <a:off x="5168336" y="3636880"/>
            <a:ext cx="1665937" cy="251281"/>
          </a:xfrm>
          <a:prstGeom prst="rightArrow">
            <a:avLst>
              <a:gd name="adj1" fmla="val 35510"/>
              <a:gd name="adj2" fmla="val 50000"/>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46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9F14-23FE-1D46-073F-965BD192E9B6}"/>
              </a:ext>
            </a:extLst>
          </p:cNvPr>
          <p:cNvSpPr>
            <a:spLocks noGrp="1"/>
          </p:cNvSpPr>
          <p:nvPr>
            <p:ph type="title"/>
          </p:nvPr>
        </p:nvSpPr>
        <p:spPr>
          <a:xfrm>
            <a:off x="600075" y="414338"/>
            <a:ext cx="11044238" cy="928687"/>
          </a:xfrm>
          <a:solidFill>
            <a:schemeClr val="bg2"/>
          </a:solidFill>
        </p:spPr>
        <p:txBody>
          <a:bodyPr/>
          <a:lstStyle/>
          <a:p>
            <a:r>
              <a:rPr lang="en-US" dirty="0">
                <a:latin typeface="Times New Roman" panose="02020603050405020304" pitchFamily="18" charset="0"/>
                <a:cs typeface="Times New Roman" panose="02020603050405020304" pitchFamily="18" charset="0"/>
              </a:rPr>
              <a:t>EVALUATION</a:t>
            </a:r>
          </a:p>
        </p:txBody>
      </p:sp>
      <p:sp>
        <p:nvSpPr>
          <p:cNvPr id="3" name="Content Placeholder 2">
            <a:extLst>
              <a:ext uri="{FF2B5EF4-FFF2-40B4-BE49-F238E27FC236}">
                <a16:creationId xmlns:a16="http://schemas.microsoft.com/office/drawing/2014/main" id="{92AE5DCB-8291-2AD7-2546-7BD0631831B6}"/>
              </a:ext>
            </a:extLst>
          </p:cNvPr>
          <p:cNvSpPr>
            <a:spLocks noGrp="1"/>
          </p:cNvSpPr>
          <p:nvPr>
            <p:ph idx="1"/>
          </p:nvPr>
        </p:nvSpPr>
        <p:spPr>
          <a:xfrm>
            <a:off x="733425" y="1657351"/>
            <a:ext cx="10801078" cy="4929188"/>
          </a:xfrm>
          <a:solidFill>
            <a:schemeClr val="accent2">
              <a:lumMod val="60000"/>
              <a:lumOff val="40000"/>
            </a:schemeClr>
          </a:solidFill>
          <a:ln>
            <a:solidFill>
              <a:schemeClr val="tx1"/>
            </a:solidFill>
          </a:ln>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1. The project outcome should be assessed based on its capability to efficiently solve a simple Rubik's Cube, a 2x2x2 or 3x3x3 configuration.</a:t>
            </a:r>
          </a:p>
          <a:p>
            <a:pPr marL="0" indent="0" algn="just">
              <a:buNone/>
            </a:pPr>
            <a:r>
              <a:rPr lang="en-US" sz="2000" dirty="0">
                <a:latin typeface="Times New Roman" panose="02020603050405020304" pitchFamily="18" charset="0"/>
                <a:cs typeface="Times New Roman" panose="02020603050405020304" pitchFamily="18" charset="0"/>
              </a:rPr>
              <a:t>2. The evaluation of the algorithm's performance should take into account  its completeness, efficiency, memory utilization, scalability, and any optimizations or heuristics implemented to improve its effectiveness.</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                                                                                                              </a:t>
            </a:r>
          </a:p>
        </p:txBody>
      </p:sp>
      <p:pic>
        <p:nvPicPr>
          <p:cNvPr id="7" name="Picture 6" descr="A colorful graph with arrows&#10;&#10;Description automatically generated">
            <a:extLst>
              <a:ext uri="{FF2B5EF4-FFF2-40B4-BE49-F238E27FC236}">
                <a16:creationId xmlns:a16="http://schemas.microsoft.com/office/drawing/2014/main" id="{5099C3A6-DBAD-D1D2-0D64-D79F2D8347A4}"/>
              </a:ext>
            </a:extLst>
          </p:cNvPr>
          <p:cNvPicPr>
            <a:picLocks noChangeAspect="1"/>
          </p:cNvPicPr>
          <p:nvPr/>
        </p:nvPicPr>
        <p:blipFill>
          <a:blip r:embed="rId2"/>
          <a:stretch>
            <a:fillRect/>
          </a:stretch>
        </p:blipFill>
        <p:spPr>
          <a:xfrm>
            <a:off x="885826" y="3703321"/>
            <a:ext cx="3328988" cy="2557462"/>
          </a:xfrm>
          <a:prstGeom prst="rect">
            <a:avLst/>
          </a:prstGeom>
          <a:ln>
            <a:solidFill>
              <a:schemeClr val="tx1"/>
            </a:solidFill>
          </a:ln>
        </p:spPr>
      </p:pic>
      <p:pic>
        <p:nvPicPr>
          <p:cNvPr id="9" name="Picture 8">
            <a:extLst>
              <a:ext uri="{FF2B5EF4-FFF2-40B4-BE49-F238E27FC236}">
                <a16:creationId xmlns:a16="http://schemas.microsoft.com/office/drawing/2014/main" id="{54A03480-E679-4EB0-6DB1-FD92182B14AE}"/>
              </a:ext>
            </a:extLst>
          </p:cNvPr>
          <p:cNvPicPr>
            <a:picLocks noChangeAspect="1"/>
          </p:cNvPicPr>
          <p:nvPr/>
        </p:nvPicPr>
        <p:blipFill>
          <a:blip r:embed="rId3"/>
          <a:stretch>
            <a:fillRect/>
          </a:stretch>
        </p:blipFill>
        <p:spPr>
          <a:xfrm>
            <a:off x="1814513" y="4100514"/>
            <a:ext cx="1206499" cy="328611"/>
          </a:xfrm>
          <a:prstGeom prst="rect">
            <a:avLst/>
          </a:prstGeom>
        </p:spPr>
      </p:pic>
      <p:pic>
        <p:nvPicPr>
          <p:cNvPr id="11" name="Picture 10" descr="A person playing with a rubik's cube&#10;&#10;Description automatically generated">
            <a:extLst>
              <a:ext uri="{FF2B5EF4-FFF2-40B4-BE49-F238E27FC236}">
                <a16:creationId xmlns:a16="http://schemas.microsoft.com/office/drawing/2014/main" id="{A6AF92CF-0CE9-1164-CE31-0A8FD07B1DFA}"/>
              </a:ext>
            </a:extLst>
          </p:cNvPr>
          <p:cNvPicPr>
            <a:picLocks noChangeAspect="1"/>
          </p:cNvPicPr>
          <p:nvPr/>
        </p:nvPicPr>
        <p:blipFill>
          <a:blip r:embed="rId4"/>
          <a:stretch>
            <a:fillRect/>
          </a:stretch>
        </p:blipFill>
        <p:spPr>
          <a:xfrm>
            <a:off x="7458075" y="3703321"/>
            <a:ext cx="3863975" cy="2557462"/>
          </a:xfrm>
          <a:prstGeom prst="rect">
            <a:avLst/>
          </a:prstGeom>
          <a:ln>
            <a:solidFill>
              <a:schemeClr val="tx1"/>
            </a:solidFill>
          </a:ln>
        </p:spPr>
      </p:pic>
      <p:sp>
        <p:nvSpPr>
          <p:cNvPr id="12" name="Rectangle 11">
            <a:extLst>
              <a:ext uri="{FF2B5EF4-FFF2-40B4-BE49-F238E27FC236}">
                <a16:creationId xmlns:a16="http://schemas.microsoft.com/office/drawing/2014/main" id="{FC3A3DD0-384B-C4B5-FB74-9028CE76AC92}"/>
              </a:ext>
            </a:extLst>
          </p:cNvPr>
          <p:cNvSpPr/>
          <p:nvPr/>
        </p:nvSpPr>
        <p:spPr>
          <a:xfrm>
            <a:off x="4508733" y="4205583"/>
            <a:ext cx="2106610" cy="1711892"/>
          </a:xfrm>
          <a:prstGeom prst="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latin typeface="Times New Roman" panose="02020603050405020304" pitchFamily="18" charset="0"/>
                <a:cs typeface="Times New Roman" panose="02020603050405020304" pitchFamily="18" charset="0"/>
              </a:rPr>
              <a:t>1.Algorithm used</a:t>
            </a:r>
          </a:p>
          <a:p>
            <a:r>
              <a:rPr lang="en-US" sz="1600" dirty="0">
                <a:latin typeface="Times New Roman" panose="02020603050405020304" pitchFamily="18" charset="0"/>
                <a:cs typeface="Times New Roman" panose="02020603050405020304" pitchFamily="18" charset="0"/>
              </a:rPr>
              <a:t>2. Optimized path</a:t>
            </a:r>
          </a:p>
          <a:p>
            <a:r>
              <a:rPr lang="en-US" sz="1600" dirty="0">
                <a:latin typeface="Times New Roman" panose="02020603050405020304" pitchFamily="18" charset="0"/>
                <a:cs typeface="Times New Roman" panose="02020603050405020304" pitchFamily="18" charset="0"/>
              </a:rPr>
              <a:t>3. Memory Utilization</a:t>
            </a:r>
          </a:p>
          <a:p>
            <a:r>
              <a:rPr lang="en-US" sz="1600" dirty="0">
                <a:latin typeface="Times New Roman" panose="02020603050405020304" pitchFamily="18" charset="0"/>
                <a:cs typeface="Times New Roman" panose="02020603050405020304" pitchFamily="18" charset="0"/>
              </a:rPr>
              <a:t>4. Performance and          Completion </a:t>
            </a:r>
          </a:p>
        </p:txBody>
      </p:sp>
      <p:cxnSp>
        <p:nvCxnSpPr>
          <p:cNvPr id="14" name="Straight Arrow Connector 13">
            <a:extLst>
              <a:ext uri="{FF2B5EF4-FFF2-40B4-BE49-F238E27FC236}">
                <a16:creationId xmlns:a16="http://schemas.microsoft.com/office/drawing/2014/main" id="{F866333C-77EA-21A4-7E18-1DD2CF6E7007}"/>
              </a:ext>
            </a:extLst>
          </p:cNvPr>
          <p:cNvCxnSpPr>
            <a:cxnSpLocks/>
          </p:cNvCxnSpPr>
          <p:nvPr/>
        </p:nvCxnSpPr>
        <p:spPr>
          <a:xfrm>
            <a:off x="6615343" y="5009606"/>
            <a:ext cx="71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562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BC76-FEF9-1050-E641-ADDE7A304249}"/>
              </a:ext>
            </a:extLst>
          </p:cNvPr>
          <p:cNvSpPr>
            <a:spLocks noGrp="1"/>
          </p:cNvSpPr>
          <p:nvPr>
            <p:ph type="title"/>
          </p:nvPr>
        </p:nvSpPr>
        <p:spPr>
          <a:xfrm>
            <a:off x="748145" y="546265"/>
            <a:ext cx="10747169" cy="878774"/>
          </a:xfrm>
          <a:solidFill>
            <a:schemeClr val="bg2"/>
          </a:solidFill>
        </p:spPr>
        <p:txBody>
          <a:bodyPr>
            <a:normAutofit/>
          </a:bodyPr>
          <a:lstStyle/>
          <a:p>
            <a:r>
              <a:rPr lang="en-US" dirty="0">
                <a:latin typeface="Times New Roman" panose="02020603050405020304" pitchFamily="18" charset="0"/>
                <a:cs typeface="Times New Roman" panose="02020603050405020304" pitchFamily="18" charset="0"/>
              </a:rPr>
              <a:t>Implementation</a:t>
            </a:r>
            <a:endParaRPr lang="en-US" dirty="0"/>
          </a:p>
        </p:txBody>
      </p:sp>
      <p:sp>
        <p:nvSpPr>
          <p:cNvPr id="4" name="Content Placeholder 3">
            <a:extLst>
              <a:ext uri="{FF2B5EF4-FFF2-40B4-BE49-F238E27FC236}">
                <a16:creationId xmlns:a16="http://schemas.microsoft.com/office/drawing/2014/main" id="{D964BE4E-5F17-8A37-6BCD-F0ED3BCFBFFB}"/>
              </a:ext>
            </a:extLst>
          </p:cNvPr>
          <p:cNvSpPr>
            <a:spLocks noGrp="1"/>
          </p:cNvSpPr>
          <p:nvPr>
            <p:ph sz="half" idx="2"/>
          </p:nvPr>
        </p:nvSpPr>
        <p:spPr>
          <a:xfrm>
            <a:off x="5394960" y="1722119"/>
            <a:ext cx="6100353" cy="4589615"/>
          </a:xfrm>
          <a:solidFill>
            <a:schemeClr val="accent2">
              <a:lumMod val="60000"/>
              <a:lumOff val="40000"/>
            </a:schemeClr>
          </a:solidFill>
          <a:ln>
            <a:solidFill>
              <a:schemeClr val="tx1"/>
            </a:solidFill>
          </a:ln>
        </p:spPr>
        <p:txBody>
          <a:bodyPr>
            <a:normAutofit/>
          </a:bodyPr>
          <a:lstStyle/>
          <a:p>
            <a:pPr algn="just"/>
            <a:r>
              <a:rPr lang="en-US" dirty="0">
                <a:latin typeface="Times New Roman" panose="02020603050405020304" pitchFamily="18" charset="0"/>
                <a:cs typeface="Times New Roman" panose="02020603050405020304" pitchFamily="18" charset="0"/>
              </a:rPr>
              <a:t>A tuple of 24 integers that each represent the color of a sticker on a different face of the cube is used to represent the Rubik's Cube. </a:t>
            </a:r>
          </a:p>
          <a:p>
            <a:pPr algn="just"/>
            <a:r>
              <a:rPr lang="en-US" dirty="0">
                <a:latin typeface="Times New Roman" panose="02020603050405020304" pitchFamily="18" charset="0"/>
                <a:cs typeface="Times New Roman" panose="02020603050405020304" pitchFamily="18" charset="0"/>
              </a:rPr>
              <a:t>In its resolved form, the sticker order corresponds to the configuration. To effectively investigate possible solutions, the algorithm uses distinct data structures for both forward and backward search processes, such as parent dictionaries, distance metrics, and queues. </a:t>
            </a:r>
          </a:p>
          <a:p>
            <a:pPr algn="just"/>
            <a:r>
              <a:rPr lang="en-US" dirty="0">
                <a:latin typeface="Times New Roman" panose="02020603050405020304" pitchFamily="18" charset="0"/>
                <a:cs typeface="Times New Roman" panose="02020603050405020304" pitchFamily="18" charset="0"/>
              </a:rPr>
              <a:t>The quickest path to solving the challenge is found more quickly because to this bidirectional strategy, which also helps to shrink the search space. </a:t>
            </a:r>
          </a:p>
          <a:p>
            <a:pPr algn="just"/>
            <a:r>
              <a:rPr lang="en-US" dirty="0">
                <a:latin typeface="Times New Roman" panose="02020603050405020304" pitchFamily="18" charset="0"/>
                <a:cs typeface="Times New Roman" panose="02020603050405020304" pitchFamily="18" charset="0"/>
              </a:rPr>
              <a:t>To maximize the solution time, the forward and backward searches also operate in tandem with the goal of arriving at a shared state.</a:t>
            </a:r>
          </a:p>
          <a:p>
            <a:endParaRPr lang="en-US" dirty="0"/>
          </a:p>
        </p:txBody>
      </p:sp>
      <p:pic>
        <p:nvPicPr>
          <p:cNvPr id="5" name="Content Placeholder 4" descr="A screenshot of a game&#10;&#10;Description automatically generated">
            <a:extLst>
              <a:ext uri="{FF2B5EF4-FFF2-40B4-BE49-F238E27FC236}">
                <a16:creationId xmlns:a16="http://schemas.microsoft.com/office/drawing/2014/main" id="{C4571EC8-1FC6-0542-5AF3-061A4CBE533E}"/>
              </a:ext>
            </a:extLst>
          </p:cNvPr>
          <p:cNvPicPr>
            <a:picLocks noGrp="1" noChangeAspect="1"/>
          </p:cNvPicPr>
          <p:nvPr>
            <p:ph sz="half" idx="1"/>
          </p:nvPr>
        </p:nvPicPr>
        <p:blipFill>
          <a:blip r:embed="rId2"/>
          <a:stretch>
            <a:fillRect/>
          </a:stretch>
        </p:blipFill>
        <p:spPr>
          <a:xfrm>
            <a:off x="748145" y="1722120"/>
            <a:ext cx="4326775" cy="4589614"/>
          </a:xfrm>
          <a:prstGeom prst="rect">
            <a:avLst/>
          </a:prstGeom>
          <a:ln>
            <a:solidFill>
              <a:schemeClr val="tx1"/>
            </a:solidFill>
          </a:ln>
        </p:spPr>
      </p:pic>
    </p:spTree>
    <p:extLst>
      <p:ext uri="{BB962C8B-B14F-4D97-AF65-F5344CB8AC3E}">
        <p14:creationId xmlns:p14="http://schemas.microsoft.com/office/powerpoint/2010/main" val="2145910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3721-D170-7AF7-23A5-C83286748F06}"/>
              </a:ext>
            </a:extLst>
          </p:cNvPr>
          <p:cNvSpPr>
            <a:spLocks noGrp="1"/>
          </p:cNvSpPr>
          <p:nvPr>
            <p:ph type="title"/>
          </p:nvPr>
        </p:nvSpPr>
        <p:spPr>
          <a:xfrm>
            <a:off x="1036320" y="822960"/>
            <a:ext cx="10561320" cy="1005840"/>
          </a:xfrm>
          <a:solidFill>
            <a:schemeClr val="bg2"/>
          </a:solidFill>
        </p:spPr>
        <p:txBody>
          <a:bodyPr/>
          <a:lstStyle/>
          <a:p>
            <a:r>
              <a:rPr lang="en-US" dirty="0">
                <a:latin typeface="Times New Roman" panose="02020603050405020304" pitchFamily="18" charset="0"/>
                <a:cs typeface="Times New Roman" panose="02020603050405020304" pitchFamily="18" charset="0"/>
              </a:rPr>
              <a:t>PATH</a:t>
            </a:r>
            <a:r>
              <a:rPr lang="en-US" dirty="0"/>
              <a:t> </a:t>
            </a:r>
          </a:p>
        </p:txBody>
      </p:sp>
      <p:sp>
        <p:nvSpPr>
          <p:cNvPr id="3" name="Content Placeholder 2">
            <a:extLst>
              <a:ext uri="{FF2B5EF4-FFF2-40B4-BE49-F238E27FC236}">
                <a16:creationId xmlns:a16="http://schemas.microsoft.com/office/drawing/2014/main" id="{D19732EF-8D05-D0D0-E010-7C9D08B18811}"/>
              </a:ext>
            </a:extLst>
          </p:cNvPr>
          <p:cNvSpPr>
            <a:spLocks noGrp="1"/>
          </p:cNvSpPr>
          <p:nvPr>
            <p:ph idx="1"/>
          </p:nvPr>
        </p:nvSpPr>
        <p:spPr>
          <a:xfrm>
            <a:off x="1158240" y="2255520"/>
            <a:ext cx="5242560" cy="3484507"/>
          </a:xfrm>
          <a:solidFill>
            <a:schemeClr val="accent2">
              <a:lumMod val="60000"/>
              <a:lumOff val="40000"/>
            </a:schemeClr>
          </a:solidFill>
          <a:ln>
            <a:solidFill>
              <a:schemeClr val="tx1"/>
            </a:solidFill>
          </a:ln>
        </p:spPr>
        <p:txBody>
          <a:bodyPr>
            <a:normAutofit/>
          </a:bodyPr>
          <a:lstStyle/>
          <a:p>
            <a:pPr algn="just"/>
            <a:r>
              <a:rPr lang="en-US" sz="2000" dirty="0">
                <a:latin typeface="Times New Roman" panose="02020603050405020304" pitchFamily="18" charset="0"/>
                <a:cs typeface="Times New Roman" panose="02020603050405020304" pitchFamily="18" charset="0"/>
              </a:rPr>
              <a:t>Using the start parent and end parent dictionaries, the path is reconstructed by tracing from the end state back to the start state. With the aim of meeting in the midway, this demonstrates the bidirectional exploration of states, in which the start and end points are investigated concurrently.</a:t>
            </a:r>
          </a:p>
        </p:txBody>
      </p:sp>
      <p:pic>
        <p:nvPicPr>
          <p:cNvPr id="5" name="Picture 4" descr="A computer program for printing&#10;&#10;Description automatically generated with medium confidence">
            <a:extLst>
              <a:ext uri="{FF2B5EF4-FFF2-40B4-BE49-F238E27FC236}">
                <a16:creationId xmlns:a16="http://schemas.microsoft.com/office/drawing/2014/main" id="{599F0D7D-3172-9AE9-9401-B54F34AC3CDD}"/>
              </a:ext>
            </a:extLst>
          </p:cNvPr>
          <p:cNvPicPr>
            <a:picLocks noChangeAspect="1"/>
          </p:cNvPicPr>
          <p:nvPr/>
        </p:nvPicPr>
        <p:blipFill>
          <a:blip r:embed="rId2"/>
          <a:stretch>
            <a:fillRect/>
          </a:stretch>
        </p:blipFill>
        <p:spPr>
          <a:xfrm>
            <a:off x="6670040" y="2255519"/>
            <a:ext cx="4927600" cy="3484507"/>
          </a:xfrm>
          <a:prstGeom prst="rect">
            <a:avLst/>
          </a:prstGeom>
        </p:spPr>
      </p:pic>
    </p:spTree>
    <p:extLst>
      <p:ext uri="{BB962C8B-B14F-4D97-AF65-F5344CB8AC3E}">
        <p14:creationId xmlns:p14="http://schemas.microsoft.com/office/powerpoint/2010/main" val="41219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47DE6-8621-D86C-1B00-FA86B1788B68}"/>
              </a:ext>
            </a:extLst>
          </p:cNvPr>
          <p:cNvSpPr>
            <a:spLocks noGrp="1"/>
          </p:cNvSpPr>
          <p:nvPr>
            <p:ph type="title"/>
          </p:nvPr>
        </p:nvSpPr>
        <p:spPr>
          <a:xfrm>
            <a:off x="838200" y="670560"/>
            <a:ext cx="10728960" cy="1039487"/>
          </a:xfrm>
          <a:solidFill>
            <a:schemeClr val="bg2"/>
          </a:solidFill>
        </p:spPr>
        <p:txBody>
          <a:bodyPr/>
          <a:lstStyle/>
          <a:p>
            <a:r>
              <a:rPr lang="en-US" dirty="0">
                <a:latin typeface="Times New Roman" panose="02020603050405020304" pitchFamily="18" charset="0"/>
                <a:cs typeface="Times New Roman" panose="02020603050405020304" pitchFamily="18" charset="0"/>
              </a:rPr>
              <a:t>OUTPUT</a:t>
            </a:r>
          </a:p>
        </p:txBody>
      </p:sp>
      <p:sp>
        <p:nvSpPr>
          <p:cNvPr id="3" name="Content Placeholder 2">
            <a:extLst>
              <a:ext uri="{FF2B5EF4-FFF2-40B4-BE49-F238E27FC236}">
                <a16:creationId xmlns:a16="http://schemas.microsoft.com/office/drawing/2014/main" id="{FA06BB3F-2428-3D5C-1F06-92813C35AA1C}"/>
              </a:ext>
            </a:extLst>
          </p:cNvPr>
          <p:cNvSpPr>
            <a:spLocks noGrp="1"/>
          </p:cNvSpPr>
          <p:nvPr>
            <p:ph idx="1"/>
          </p:nvPr>
        </p:nvSpPr>
        <p:spPr>
          <a:xfrm>
            <a:off x="838200" y="2006930"/>
            <a:ext cx="10805160" cy="4180510"/>
          </a:xfrm>
          <a:solidFill>
            <a:schemeClr val="accent2">
              <a:lumMod val="60000"/>
              <a:lumOff val="40000"/>
            </a:schemeClr>
          </a:solidFill>
          <a:ln>
            <a:solidFill>
              <a:schemeClr val="tx1"/>
            </a:solidFill>
          </a:ln>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goal of our project is to find the shortest path while improving search efficiency. </a:t>
            </a:r>
          </a:p>
          <a:p>
            <a:pPr algn="just"/>
            <a:r>
              <a:rPr lang="en-US" dirty="0">
                <a:latin typeface="Times New Roman" panose="02020603050405020304" pitchFamily="18" charset="0"/>
                <a:cs typeface="Times New Roman" panose="02020603050405020304" pitchFamily="18" charset="0"/>
              </a:rPr>
              <a:t>Although it may take longer, we first use BFS to search the issue space and determine the shortest path. </a:t>
            </a:r>
          </a:p>
          <a:p>
            <a:pPr algn="just"/>
            <a:r>
              <a:rPr lang="en-US" dirty="0">
                <a:latin typeface="Times New Roman" panose="02020603050405020304" pitchFamily="18" charset="0"/>
                <a:cs typeface="Times New Roman" panose="02020603050405020304" pitchFamily="18" charset="0"/>
              </a:rPr>
              <a:t>After that, A* is used, which speeds up the pathfinding process by optimizing the search by fusing heuristic estimates with actual expenses. </a:t>
            </a:r>
          </a:p>
          <a:p>
            <a:pPr algn="just"/>
            <a:r>
              <a:rPr lang="en-US" dirty="0">
                <a:latin typeface="Times New Roman" panose="02020603050405020304" pitchFamily="18" charset="0"/>
                <a:cs typeface="Times New Roman" panose="02020603050405020304" pitchFamily="18" charset="0"/>
              </a:rPr>
              <a:t>In conclusion, bidirectional BFS is employed since it usually results in the shortest path with the least time complexity by drastically reducing the search space. </a:t>
            </a:r>
          </a:p>
          <a:p>
            <a:pPr algn="just"/>
            <a:r>
              <a:rPr lang="en-US" dirty="0">
                <a:latin typeface="Times New Roman" panose="02020603050405020304" pitchFamily="18" charset="0"/>
                <a:cs typeface="Times New Roman" panose="02020603050405020304" pitchFamily="18" charset="0"/>
              </a:rPr>
              <a:t>The most effective strategy, which offers the best outcome in our situation, is bidirectional BFS.</a:t>
            </a:r>
          </a:p>
        </p:txBody>
      </p:sp>
    </p:spTree>
    <p:extLst>
      <p:ext uri="{BB962C8B-B14F-4D97-AF65-F5344CB8AC3E}">
        <p14:creationId xmlns:p14="http://schemas.microsoft.com/office/powerpoint/2010/main" val="25043867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3461</TotalTime>
  <Words>884</Words>
  <Application>Microsoft Macintosh PowerPoint</Application>
  <PresentationFormat>Widescreen</PresentationFormat>
  <Paragraphs>67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Cambria Math</vt:lpstr>
      <vt:lpstr>Gill Sans MT</vt:lpstr>
      <vt:lpstr>Times New Roman</vt:lpstr>
      <vt:lpstr>Parcel</vt:lpstr>
      <vt:lpstr>UNIVERSITY OF NEW HAVEN   Solving the Rubik’s CUBE:  Optimized Pathfinding and Search Algorithms    </vt:lpstr>
      <vt:lpstr>PROJECT OBJECTIVE</vt:lpstr>
      <vt:lpstr>APPROACH</vt:lpstr>
      <vt:lpstr>APPROACH</vt:lpstr>
      <vt:lpstr>Deliverables</vt:lpstr>
      <vt:lpstr>EVALUATION</vt:lpstr>
      <vt:lpstr>Implementation</vt:lpstr>
      <vt:lpstr>PATH </vt:lpstr>
      <vt:lpstr>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Konanki, Prem Sai Chowdary</dc:creator>
  <cp:lastModifiedBy>Konanki, Prem Sai Chowdary</cp:lastModifiedBy>
  <cp:revision>21</cp:revision>
  <dcterms:created xsi:type="dcterms:W3CDTF">2024-11-14T00:35:58Z</dcterms:created>
  <dcterms:modified xsi:type="dcterms:W3CDTF">2024-12-06T21:18:00Z</dcterms:modified>
</cp:coreProperties>
</file>